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5"/>
  </p:notesMasterIdLst>
  <p:sldIdLst>
    <p:sldId id="256" r:id="rId2"/>
    <p:sldId id="276" r:id="rId3"/>
    <p:sldId id="258" r:id="rId4"/>
    <p:sldId id="306" r:id="rId5"/>
    <p:sldId id="274" r:id="rId6"/>
    <p:sldId id="259" r:id="rId7"/>
    <p:sldId id="260" r:id="rId8"/>
    <p:sldId id="265" r:id="rId9"/>
    <p:sldId id="278" r:id="rId10"/>
    <p:sldId id="279" r:id="rId11"/>
    <p:sldId id="281" r:id="rId12"/>
    <p:sldId id="307" r:id="rId13"/>
    <p:sldId id="284" r:id="rId14"/>
  </p:sldIdLst>
  <p:sldSz cx="9144000" cy="5143500" type="screen16x9"/>
  <p:notesSz cx="6858000" cy="9144000"/>
  <p:embeddedFontLst>
    <p:embeddedFont>
      <p:font typeface="Anaheim" panose="020B0604020202020204" charset="0"/>
      <p:regular r:id="rId16"/>
    </p:embeddedFont>
    <p:embeddedFont>
      <p:font typeface="Bebas Neue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Montserrat" panose="020B0604020202020204" charset="0"/>
      <p:regular r:id="rId22"/>
      <p:bold r:id="rId23"/>
      <p:italic r:id="rId24"/>
      <p:boldItalic r:id="rId25"/>
    </p:embeddedFont>
    <p:embeddedFont>
      <p:font typeface="Montserrat Black" panose="020B0604020202020204" charset="0"/>
      <p:bold r:id="rId26"/>
      <p:boldItalic r:id="rId27"/>
    </p:embeddedFont>
    <p:embeddedFont>
      <p:font typeface="Nunito Light" panose="020B0604020202020204" charset="0"/>
      <p:regular r:id="rId28"/>
      <p: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FF"/>
    <a:srgbClr val="FF00FF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1151D2-3728-46C6-8BEB-9D0E94481B4F}">
  <a:tblStyle styleId="{3F1151D2-3728-46C6-8BEB-9D0E94481B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644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g1734a882cf6_0_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8" name="Google Shape;2138;g1734a882cf6_0_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2" name="Google Shape;2262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14d33840f0f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9" name="Google Shape;1899;g14d33840f0f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g1734a882cf6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4" name="Google Shape;1854;g1734a882cf6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1734a882cf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1734a882cf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1734a882cf6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1734a882cf6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1734a882cf6_0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1734a882cf6_0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g1734a882cf6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9" name="Google Shape;1979;g1734a882cf6_0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2" name="Google Shape;872;p24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2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24"/>
          <p:cNvSpPr txBox="1">
            <a:spLocks noGrp="1"/>
          </p:cNvSpPr>
          <p:nvPr>
            <p:ph type="subTitle" idx="1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24"/>
          <p:cNvSpPr txBox="1">
            <a:spLocks noGrp="1"/>
          </p:cNvSpPr>
          <p:nvPr>
            <p:ph type="subTitle" idx="2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24"/>
          <p:cNvSpPr txBox="1">
            <a:spLocks noGrp="1"/>
          </p:cNvSpPr>
          <p:nvPr>
            <p:ph type="subTitle" idx="3"/>
          </p:nvPr>
        </p:nvSpPr>
        <p:spPr>
          <a:xfrm>
            <a:off x="1110205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24"/>
          <p:cNvSpPr txBox="1">
            <a:spLocks noGrp="1"/>
          </p:cNvSpPr>
          <p:nvPr>
            <p:ph type="subTitle" idx="4"/>
          </p:nvPr>
        </p:nvSpPr>
        <p:spPr>
          <a:xfrm>
            <a:off x="3580050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24"/>
          <p:cNvSpPr txBox="1">
            <a:spLocks noGrp="1"/>
          </p:cNvSpPr>
          <p:nvPr>
            <p:ph type="subTitle" idx="5"/>
          </p:nvPr>
        </p:nvSpPr>
        <p:spPr>
          <a:xfrm>
            <a:off x="6049895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24"/>
          <p:cNvSpPr txBox="1">
            <a:spLocks noGrp="1"/>
          </p:cNvSpPr>
          <p:nvPr>
            <p:ph type="subTitle" idx="6"/>
          </p:nvPr>
        </p:nvSpPr>
        <p:spPr>
          <a:xfrm>
            <a:off x="6049895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24"/>
          <p:cNvSpPr txBox="1">
            <a:spLocks noGrp="1"/>
          </p:cNvSpPr>
          <p:nvPr>
            <p:ph type="subTitle" idx="7"/>
          </p:nvPr>
        </p:nvSpPr>
        <p:spPr>
          <a:xfrm>
            <a:off x="1111105" y="1735963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1" name="Google Shape;881;p24"/>
          <p:cNvSpPr txBox="1">
            <a:spLocks noGrp="1"/>
          </p:cNvSpPr>
          <p:nvPr>
            <p:ph type="subTitle" idx="8"/>
          </p:nvPr>
        </p:nvSpPr>
        <p:spPr>
          <a:xfrm>
            <a:off x="3580950" y="1735963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2" name="Google Shape;882;p24"/>
          <p:cNvSpPr txBox="1">
            <a:spLocks noGrp="1"/>
          </p:cNvSpPr>
          <p:nvPr>
            <p:ph type="subTitle" idx="9"/>
          </p:nvPr>
        </p:nvSpPr>
        <p:spPr>
          <a:xfrm>
            <a:off x="6050795" y="1735963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3" name="Google Shape;883;p24"/>
          <p:cNvSpPr txBox="1">
            <a:spLocks noGrp="1"/>
          </p:cNvSpPr>
          <p:nvPr>
            <p:ph type="subTitle" idx="13"/>
          </p:nvPr>
        </p:nvSpPr>
        <p:spPr>
          <a:xfrm>
            <a:off x="1111105" y="32455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4" name="Google Shape;884;p24"/>
          <p:cNvSpPr txBox="1">
            <a:spLocks noGrp="1"/>
          </p:cNvSpPr>
          <p:nvPr>
            <p:ph type="subTitle" idx="14"/>
          </p:nvPr>
        </p:nvSpPr>
        <p:spPr>
          <a:xfrm>
            <a:off x="3580950" y="32455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5" name="Google Shape;885;p24"/>
          <p:cNvSpPr txBox="1">
            <a:spLocks noGrp="1"/>
          </p:cNvSpPr>
          <p:nvPr>
            <p:ph type="subTitle" idx="15"/>
          </p:nvPr>
        </p:nvSpPr>
        <p:spPr>
          <a:xfrm>
            <a:off x="6050795" y="32455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86" name="Google Shape;886;p24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87" name="Google Shape;887;p24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4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4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4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4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" name="Google Shape;897;p24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98" name="Google Shape;898;p24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4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910" name="Google Shape;910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11" name="Google Shape;911;p2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grpSp>
        <p:nvGrpSpPr>
          <p:cNvPr id="923" name="Google Shape;923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4" name="Google Shape;924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" name="Google Shape;934;p26"/>
          <p:cNvGrpSpPr/>
          <p:nvPr/>
        </p:nvGrpSpPr>
        <p:grpSpPr>
          <a:xfrm rot="10800000" flipH="1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5" name="Google Shape;935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29"/>
          <p:cNvSpPr txBox="1">
            <a:spLocks noGrp="1"/>
          </p:cNvSpPr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01" name="Google Shape;1001;p29"/>
          <p:cNvSpPr txBox="1">
            <a:spLocks noGrp="1"/>
          </p:cNvSpPr>
          <p:nvPr>
            <p:ph type="subTitle" idx="1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2" name="Google Shape;1002;p29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03" name="Google Shape;1003;p29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04" name="Google Shape;1004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05" name="Google Shape;1005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06" name="Google Shape;1006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07" name="Google Shape;1007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08" name="Google Shape;1008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9" name="Google Shape;1009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0" name="Google Shape;1010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1" name="Google Shape;1011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2" name="Google Shape;1012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3" name="Google Shape;1013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4" name="Google Shape;1014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5" name="Google Shape;1015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6" name="Google Shape;1016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7" name="Google Shape;1017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8" name="Google Shape;1018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9" name="Google Shape;1019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0" name="Google Shape;1020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1" name="Google Shape;1021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2" name="Google Shape;1022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3" name="Google Shape;1023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4" name="Google Shape;1024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5" name="Google Shape;1025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6" name="Google Shape;1026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7" name="Google Shape;1027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8" name="Google Shape;1028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9" name="Google Shape;1029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0" name="Google Shape;1030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1" name="Google Shape;1031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2" name="Google Shape;1032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3" name="Google Shape;1033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4" name="Google Shape;1034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36" name="Google Shape;1036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1037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039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44" name="Google Shape;1044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7" name="Google Shape;1047;p29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48" name="Google Shape;1048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49" name="Google Shape;1049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50" name="Google Shape;1050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51" name="Google Shape;1051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52" name="Google Shape;1052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5" name="Google Shape;1055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6" name="Google Shape;1056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" name="Google Shape;1057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" name="Google Shape;1062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3" name="Google Shape;1063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4" name="Google Shape;1064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" name="Google Shape;1065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6" name="Google Shape;1066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" name="Google Shape;1067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8" name="Google Shape;1068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" name="Google Shape;1069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0" name="Google Shape;1070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1" name="Google Shape;1071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2" name="Google Shape;1072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3" name="Google Shape;1073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4" name="Google Shape;1074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5" name="Google Shape;1075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6" name="Google Shape;1076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7" name="Google Shape;1077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8" name="Google Shape;1078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80" name="Google Shape;1080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" name="Google Shape;1081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082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" name="Google Shape;1083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" name="Google Shape;1084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" name="Google Shape;1085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" name="Google Shape;1086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" name="Google Shape;1087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88" name="Google Shape;1088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3" name="Google Shape;1093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4" name="Google Shape;1094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5" name="Google Shape;110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6" name="Google Shape;1116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8" name="Google Shape;1118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19" name="Google Shape;1119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2" name="Google Shape;1122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4" name="Google Shape;1124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" name="Google Shape;1126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7" name="Google Shape;1127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8" name="Google Shape;1128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29" name="Google Shape;1129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0" name="Google Shape;1130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1" name="Google Shape;1131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59" name="Google Shape;1159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7" name="Google Shape;1167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1" name="Google Shape;1171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2" name="Google Shape;1172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3" name="Google Shape;1173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4" name="Google Shape;1174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5" name="Google Shape;1175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3" name="Google Shape;1203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1" name="Google Shape;1211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5" name="Google Shape;1215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" name="Google Shape;1217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8" name="Google Shape;1218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1" name="Google Shape;1221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3" name="Google Shape;1223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7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13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13"/>
          <p:cNvSpPr txBox="1">
            <a:spLocks noGrp="1"/>
          </p:cNvSpPr>
          <p:nvPr>
            <p:ph type="title" idx="2" hasCustomPrompt="1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9" name="Google Shape;539;p13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title" idx="5" hasCustomPrompt="1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2" name="Google Shape;542;p13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3" name="Google Shape;543;p13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13"/>
          <p:cNvSpPr txBox="1">
            <a:spLocks noGrp="1"/>
          </p:cNvSpPr>
          <p:nvPr>
            <p:ph type="title" idx="8" hasCustomPrompt="1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5" name="Google Shape;545;p13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6" name="Google Shape;546;p13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13"/>
          <p:cNvSpPr txBox="1">
            <a:spLocks noGrp="1"/>
          </p:cNvSpPr>
          <p:nvPr>
            <p:ph type="title" idx="14" hasCustomPrompt="1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8" name="Google Shape;548;p13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9" name="Google Shape;549;p13"/>
          <p:cNvSpPr txBox="1">
            <a:spLocks noGrp="1"/>
          </p:cNvSpPr>
          <p:nvPr>
            <p:ph type="subTitle" idx="16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title" idx="17" hasCustomPrompt="1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1" name="Google Shape;551;p13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52" name="Google Shape;552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3" name="Google Shape;553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4" name="Google Shape;554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5" name="Google Shape;555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6" name="Google Shape;556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7" name="Google Shape;557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5" name="Google Shape;585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93" name="Google Shape;593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16"/>
          <p:cNvSpPr txBox="1">
            <a:spLocks noGrp="1"/>
          </p:cNvSpPr>
          <p:nvPr>
            <p:ph type="subTitle" idx="1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649" name="Google Shape;649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50" name="Google Shape;650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1" name="Google Shape;651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4" name="Google Shape;664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2"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18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697" name="Google Shape;697;p18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8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1" name="Google Shape;701;p18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02" name="Google Shape;702;p18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8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8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8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1" name="Google Shape;711;p18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712" name="Google Shape;712;p18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8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8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8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0" name="Google Shape;720;p18"/>
          <p:cNvSpPr txBox="1">
            <a:spLocks noGrp="1"/>
          </p:cNvSpPr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8"/>
          <p:cNvSpPr txBox="1">
            <a:spLocks noGrp="1"/>
          </p:cNvSpPr>
          <p:nvPr>
            <p:ph type="subTitle" idx="1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22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22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22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5" name="Google Shape;815;p22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6" name="Google Shape;816;p22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17" name="Google Shape;817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8" name="Google Shape;818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29" name="Google Shape;829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23"/>
          <p:cNvSpPr txBox="1">
            <a:spLocks noGrp="1"/>
          </p:cNvSpPr>
          <p:nvPr>
            <p:ph type="subTitle" idx="1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23"/>
          <p:cNvSpPr txBox="1">
            <a:spLocks noGrp="1"/>
          </p:cNvSpPr>
          <p:nvPr>
            <p:ph type="subTitle" idx="2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23"/>
          <p:cNvSpPr txBox="1">
            <a:spLocks noGrp="1"/>
          </p:cNvSpPr>
          <p:nvPr>
            <p:ph type="subTitle" idx="3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23"/>
          <p:cNvSpPr txBox="1">
            <a:spLocks noGrp="1"/>
          </p:cNvSpPr>
          <p:nvPr>
            <p:ph type="subTitle" idx="4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23"/>
          <p:cNvSpPr txBox="1">
            <a:spLocks noGrp="1"/>
          </p:cNvSpPr>
          <p:nvPr>
            <p:ph type="subTitle" idx="5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6" name="Google Shape;846;p23"/>
          <p:cNvSpPr txBox="1">
            <a:spLocks noGrp="1"/>
          </p:cNvSpPr>
          <p:nvPr>
            <p:ph type="subTitle" idx="6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7" name="Google Shape;847;p23"/>
          <p:cNvSpPr txBox="1">
            <a:spLocks noGrp="1"/>
          </p:cNvSpPr>
          <p:nvPr>
            <p:ph type="subTitle" idx="7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8" name="Google Shape;848;p23"/>
          <p:cNvSpPr txBox="1">
            <a:spLocks noGrp="1"/>
          </p:cNvSpPr>
          <p:nvPr>
            <p:ph type="subTitle" idx="8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49" name="Google Shape;849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50" name="Google Shape;850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" name="Google Shape;860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61" name="Google Shape;861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5" r:id="rId3"/>
    <p:sldLayoutId id="2147483658" r:id="rId4"/>
    <p:sldLayoutId id="2147483659" r:id="rId5"/>
    <p:sldLayoutId id="2147483662" r:id="rId6"/>
    <p:sldLayoutId id="2147483664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5" r:id="rId13"/>
    <p:sldLayoutId id="2147483676" r:id="rId14"/>
    <p:sldLayoutId id="2147483677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8" name="Google Shape;1238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359949" y="109249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0" name="Google Shape;1240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1" name="Google Shape;1241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3" name="Google Shape;1243;p35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4" name="Google Shape;1244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6" name="Google Shape;1246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7" name="Google Shape;1247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9" name="Google Shape;1249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35"/>
          <p:cNvSpPr txBox="1">
            <a:spLocks noGrp="1"/>
          </p:cNvSpPr>
          <p:nvPr>
            <p:ph type="ctrTitle"/>
          </p:nvPr>
        </p:nvSpPr>
        <p:spPr>
          <a:xfrm>
            <a:off x="1578261" y="159732"/>
            <a:ext cx="5413199" cy="14023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 dirty="0">
                <a:solidFill>
                  <a:schemeClr val="tx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SISTEM PAKAR MENGGUNAKAN TEOREMA BAYES UNTUK MENDETEKSI STUNTING PADA BALITA</a:t>
            </a:r>
            <a:endParaRPr lang="en-ID" sz="20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1" name="Google Shape;1251;p35"/>
          <p:cNvSpPr txBox="1">
            <a:spLocks noGrp="1"/>
          </p:cNvSpPr>
          <p:nvPr>
            <p:ph type="subTitle" idx="1"/>
          </p:nvPr>
        </p:nvSpPr>
        <p:spPr>
          <a:xfrm>
            <a:off x="1918090" y="2190505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D" sz="20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Kelompok 4</a:t>
            </a:r>
            <a:r>
              <a:rPr lang="en-ID" sz="18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en-ID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8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Gumilar Ichsanulhaq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8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Dea Nurul Hoeriah</a:t>
            </a:r>
            <a:endParaRPr lang="en-ID" sz="18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8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Fajar Maulana</a:t>
            </a:r>
            <a:endParaRPr lang="en-ID" sz="18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ID" sz="18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1" name="Google Shape;1981;p58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295">
            <a:off x="7270320" y="161184"/>
            <a:ext cx="1573807" cy="1517310"/>
          </a:xfrm>
          <a:prstGeom prst="rect">
            <a:avLst/>
          </a:prstGeom>
          <a:noFill/>
          <a:ln>
            <a:noFill/>
          </a:ln>
        </p:spPr>
      </p:pic>
      <p:sp>
        <p:nvSpPr>
          <p:cNvPr id="1982" name="Google Shape;1982;p5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/>
              <a:t>Menghitung Nilai P(hi|e)</a:t>
            </a:r>
            <a:endParaRPr lang="en-US"/>
          </a:p>
        </p:txBody>
      </p:sp>
      <p:grpSp>
        <p:nvGrpSpPr>
          <p:cNvPr id="1995" name="Google Shape;1995;p58"/>
          <p:cNvGrpSpPr/>
          <p:nvPr/>
        </p:nvGrpSpPr>
        <p:grpSpPr>
          <a:xfrm>
            <a:off x="1225225" y="1453500"/>
            <a:ext cx="76825" cy="76800"/>
            <a:chOff x="3104875" y="1099400"/>
            <a:chExt cx="76825" cy="76800"/>
          </a:xfrm>
        </p:grpSpPr>
        <p:sp>
          <p:nvSpPr>
            <p:cNvPr id="1996" name="Google Shape;1996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8" name="Google Shape;1998;p58"/>
          <p:cNvGrpSpPr/>
          <p:nvPr/>
        </p:nvGrpSpPr>
        <p:grpSpPr>
          <a:xfrm>
            <a:off x="5903450" y="1530300"/>
            <a:ext cx="76825" cy="76800"/>
            <a:chOff x="3104875" y="1099400"/>
            <a:chExt cx="76825" cy="76800"/>
          </a:xfrm>
        </p:grpSpPr>
        <p:sp>
          <p:nvSpPr>
            <p:cNvPr id="1999" name="Google Shape;1999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1" name="Google Shape;2001;p58"/>
          <p:cNvGrpSpPr/>
          <p:nvPr/>
        </p:nvGrpSpPr>
        <p:grpSpPr>
          <a:xfrm>
            <a:off x="4106075" y="4148650"/>
            <a:ext cx="76825" cy="76800"/>
            <a:chOff x="3104875" y="1099400"/>
            <a:chExt cx="76825" cy="76800"/>
          </a:xfrm>
        </p:grpSpPr>
        <p:sp>
          <p:nvSpPr>
            <p:cNvPr id="2002" name="Google Shape;2002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04" name="Google Shape;2004;p58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6">
            <a:off x="229668" y="38598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5" name="Google Shape;2005;p58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6982910" y="911737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E984F3A-B88D-4EC1-950A-1466E0CBDAC1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893047" y="1291219"/>
            <a:ext cx="5357906" cy="34812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60"/>
          <p:cNvSpPr txBox="1">
            <a:spLocks noGrp="1"/>
          </p:cNvSpPr>
          <p:nvPr>
            <p:ph type="title"/>
          </p:nvPr>
        </p:nvSpPr>
        <p:spPr>
          <a:xfrm>
            <a:off x="330995" y="19112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b="1"/>
              <a:t>Menentukan Nilai Bayes untuk</a:t>
            </a:r>
            <a:br>
              <a:rPr lang="en-US" sz="2400" b="1"/>
            </a:br>
            <a:r>
              <a:rPr lang="en-US" sz="2400" b="1"/>
              <a:t> Langkah Akhir</a:t>
            </a:r>
            <a:endParaRPr sz="2400"/>
          </a:p>
        </p:txBody>
      </p:sp>
      <p:sp>
        <p:nvSpPr>
          <p:cNvPr id="2147" name="Google Shape;2147;p60"/>
          <p:cNvSpPr txBox="1">
            <a:spLocks noGrp="1"/>
          </p:cNvSpPr>
          <p:nvPr>
            <p:ph type="subTitle" idx="7"/>
          </p:nvPr>
        </p:nvSpPr>
        <p:spPr>
          <a:xfrm>
            <a:off x="242968" y="2023194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 * 100%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 0% </a:t>
            </a:r>
            <a:endParaRPr/>
          </a:p>
        </p:txBody>
      </p:sp>
      <p:sp>
        <p:nvSpPr>
          <p:cNvPr id="2148" name="Google Shape;2148;p60"/>
          <p:cNvSpPr txBox="1">
            <a:spLocks noGrp="1"/>
          </p:cNvSpPr>
          <p:nvPr>
            <p:ph type="subTitle" idx="8"/>
          </p:nvPr>
        </p:nvSpPr>
        <p:spPr>
          <a:xfrm>
            <a:off x="3549150" y="2343150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0.5047 * 1005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 50,47%</a:t>
            </a:r>
            <a:endParaRPr/>
          </a:p>
        </p:txBody>
      </p:sp>
      <p:sp>
        <p:nvSpPr>
          <p:cNvPr id="2149" name="Google Shape;2149;p60"/>
          <p:cNvSpPr txBox="1">
            <a:spLocks noGrp="1"/>
          </p:cNvSpPr>
          <p:nvPr>
            <p:ph type="subTitle" idx="9"/>
          </p:nvPr>
        </p:nvSpPr>
        <p:spPr>
          <a:xfrm>
            <a:off x="6916832" y="2114550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0.2243 * 100% = 22,43% </a:t>
            </a:r>
            <a:endParaRPr/>
          </a:p>
        </p:txBody>
      </p:sp>
      <p:sp>
        <p:nvSpPr>
          <p:cNvPr id="2150" name="Google Shape;2150;p60"/>
          <p:cNvSpPr txBox="1">
            <a:spLocks noGrp="1"/>
          </p:cNvSpPr>
          <p:nvPr>
            <p:ph type="subTitle" idx="13"/>
          </p:nvPr>
        </p:nvSpPr>
        <p:spPr>
          <a:xfrm>
            <a:off x="1535752" y="4003866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0.218 * 100% = 21.8% </a:t>
            </a:r>
            <a:endParaRPr/>
          </a:p>
        </p:txBody>
      </p:sp>
      <p:sp>
        <p:nvSpPr>
          <p:cNvPr id="2151" name="Google Shape;2151;p60"/>
          <p:cNvSpPr txBox="1">
            <a:spLocks noGrp="1"/>
          </p:cNvSpPr>
          <p:nvPr>
            <p:ph type="subTitle" idx="14"/>
          </p:nvPr>
        </p:nvSpPr>
        <p:spPr>
          <a:xfrm>
            <a:off x="5624048" y="40583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0.053 * 100% = 5.3% </a:t>
            </a:r>
            <a:endParaRPr/>
          </a:p>
        </p:txBody>
      </p:sp>
      <p:grpSp>
        <p:nvGrpSpPr>
          <p:cNvPr id="2153" name="Google Shape;2153;p60"/>
          <p:cNvGrpSpPr/>
          <p:nvPr/>
        </p:nvGrpSpPr>
        <p:grpSpPr>
          <a:xfrm>
            <a:off x="1235075" y="1091575"/>
            <a:ext cx="76825" cy="76800"/>
            <a:chOff x="3104875" y="1099400"/>
            <a:chExt cx="76825" cy="76800"/>
          </a:xfrm>
        </p:grpSpPr>
        <p:sp>
          <p:nvSpPr>
            <p:cNvPr id="2154" name="Google Shape;2154;p6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6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6" name="Google Shape;2156;p60"/>
          <p:cNvGrpSpPr/>
          <p:nvPr/>
        </p:nvGrpSpPr>
        <p:grpSpPr>
          <a:xfrm>
            <a:off x="3350650" y="4436375"/>
            <a:ext cx="76825" cy="76800"/>
            <a:chOff x="3104875" y="1099400"/>
            <a:chExt cx="76825" cy="76800"/>
          </a:xfrm>
        </p:grpSpPr>
        <p:sp>
          <p:nvSpPr>
            <p:cNvPr id="2157" name="Google Shape;2157;p6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6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9" name="Google Shape;2159;p60"/>
          <p:cNvGrpSpPr/>
          <p:nvPr/>
        </p:nvGrpSpPr>
        <p:grpSpPr>
          <a:xfrm>
            <a:off x="5815575" y="3103550"/>
            <a:ext cx="76825" cy="76800"/>
            <a:chOff x="3104875" y="1099400"/>
            <a:chExt cx="76825" cy="76800"/>
          </a:xfrm>
        </p:grpSpPr>
        <p:sp>
          <p:nvSpPr>
            <p:cNvPr id="2160" name="Google Shape;2160;p6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6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62" name="Google Shape;2162;p60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1592621">
            <a:off x="188255" y="2917696"/>
            <a:ext cx="903663" cy="853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3" name="Google Shape;2163;p60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8866461">
            <a:off x="6864651" y="56878"/>
            <a:ext cx="1535572" cy="1375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A1B4D-3E97-4BD4-AFDC-EA0ABE41B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975" y="1632351"/>
            <a:ext cx="4294800" cy="572700"/>
          </a:xfrm>
        </p:spPr>
        <p:txBody>
          <a:bodyPr/>
          <a:lstStyle/>
          <a:p>
            <a:r>
              <a:rPr lang="en-US" b="1"/>
              <a:t>Kesimpulan </a:t>
            </a:r>
            <a:br>
              <a:rPr lang="en-ID"/>
            </a:b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4E5CF8-5D2B-496B-A0DC-8E8C36AC78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1437" y="1891850"/>
            <a:ext cx="5681125" cy="2093199"/>
          </a:xfrm>
        </p:spPr>
        <p:txBody>
          <a:bodyPr/>
          <a:lstStyle/>
          <a:p>
            <a:pPr marL="139700" indent="0" algn="just">
              <a:buNone/>
            </a:pPr>
            <a:r>
              <a:rPr lang="en-US"/>
              <a:t>maka dari perhitungan tersebut kemungkinan pasien yang menderita marasmik-kwashiorkor dengan presentase 50.47%. maka solusi   yang   di   berikan   adalah Pemberian makanan padat gizi namun dalam volume yang kecil.</a:t>
            </a:r>
            <a:endParaRPr lang="en-ID"/>
          </a:p>
          <a:p>
            <a:pPr marL="139700" indent="0" algn="just">
              <a:buNone/>
            </a:pPr>
            <a:endParaRPr lang="en-ID"/>
          </a:p>
        </p:txBody>
      </p:sp>
      <p:pic>
        <p:nvPicPr>
          <p:cNvPr id="6" name="Google Shape;2281;p63">
            <a:extLst>
              <a:ext uri="{FF2B5EF4-FFF2-40B4-BE49-F238E27FC236}">
                <a16:creationId xmlns:a16="http://schemas.microsoft.com/office/drawing/2014/main" id="{C174D6F5-6372-4A97-BA00-658736BDC66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6" y="2586381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281;p63">
            <a:extLst>
              <a:ext uri="{FF2B5EF4-FFF2-40B4-BE49-F238E27FC236}">
                <a16:creationId xmlns:a16="http://schemas.microsoft.com/office/drawing/2014/main" id="{7FA45EDD-BCD4-47E7-ABF2-F4A9D48D63B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6357981" y="500787"/>
            <a:ext cx="1857374" cy="1790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8006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p63"/>
          <p:cNvSpPr txBox="1">
            <a:spLocks noGrp="1"/>
          </p:cNvSpPr>
          <p:nvPr>
            <p:ph type="title"/>
          </p:nvPr>
        </p:nvSpPr>
        <p:spPr>
          <a:xfrm>
            <a:off x="2176889" y="1950301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TERIMAKASI</a:t>
            </a:r>
            <a:r>
              <a:rPr lang="en-ID" sz="4000"/>
              <a:t>H </a:t>
            </a:r>
            <a:r>
              <a:rPr lang="en" sz="4000"/>
              <a:t>! </a:t>
            </a:r>
            <a:endParaRPr sz="4000"/>
          </a:p>
        </p:txBody>
      </p:sp>
      <p:sp>
        <p:nvSpPr>
          <p:cNvPr id="2267" name="Google Shape;2267;p63"/>
          <p:cNvSpPr txBox="1"/>
          <p:nvPr/>
        </p:nvSpPr>
        <p:spPr>
          <a:xfrm>
            <a:off x="2496150" y="4230975"/>
            <a:ext cx="41517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1" name="Google Shape;2281;p63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2" name="Google Shape;2282;p63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1099310" y="5512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3" name="Google Shape;2283;p63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4" name="Google Shape;2284;p63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Google Shape;2285;p63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6" name="Google Shape;2286;p63"/>
          <p:cNvGrpSpPr/>
          <p:nvPr/>
        </p:nvGrpSpPr>
        <p:grpSpPr>
          <a:xfrm>
            <a:off x="6891975" y="620800"/>
            <a:ext cx="76825" cy="76800"/>
            <a:chOff x="3104875" y="1099400"/>
            <a:chExt cx="76825" cy="76800"/>
          </a:xfrm>
        </p:grpSpPr>
        <p:sp>
          <p:nvSpPr>
            <p:cNvPr id="2287" name="Google Shape;2287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9" name="Google Shape;2289;p63"/>
          <p:cNvGrpSpPr/>
          <p:nvPr/>
        </p:nvGrpSpPr>
        <p:grpSpPr>
          <a:xfrm rot="1891135">
            <a:off x="1399937" y="4106218"/>
            <a:ext cx="76828" cy="76803"/>
            <a:chOff x="3104875" y="1099400"/>
            <a:chExt cx="76825" cy="76800"/>
          </a:xfrm>
        </p:grpSpPr>
        <p:sp>
          <p:nvSpPr>
            <p:cNvPr id="2290" name="Google Shape;2290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2" name="Google Shape;2292;p63"/>
          <p:cNvGrpSpPr/>
          <p:nvPr/>
        </p:nvGrpSpPr>
        <p:grpSpPr>
          <a:xfrm>
            <a:off x="2141475" y="1931863"/>
            <a:ext cx="76825" cy="76800"/>
            <a:chOff x="3104875" y="1099400"/>
            <a:chExt cx="76825" cy="76800"/>
          </a:xfrm>
        </p:grpSpPr>
        <p:sp>
          <p:nvSpPr>
            <p:cNvPr id="2293" name="Google Shape;2293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1" name="Google Shape;1901;p5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865751" y="384075"/>
            <a:ext cx="1671077" cy="16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3" name="Google Shape;1903;p55"/>
          <p:cNvSpPr txBox="1">
            <a:spLocks noGrp="1"/>
          </p:cNvSpPr>
          <p:nvPr>
            <p:ph type="subTitle" idx="1"/>
          </p:nvPr>
        </p:nvSpPr>
        <p:spPr>
          <a:xfrm>
            <a:off x="443909" y="1213614"/>
            <a:ext cx="5449138" cy="12480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stunting pada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balita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 </a:t>
            </a:r>
            <a:r>
              <a:rPr lang="en-ID" sz="16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lang="en-ID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ID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r>
              <a:rPr lang="en-US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Stunting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ialah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pencerminan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status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gizi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buruk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balita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yang bersifat kronis pada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waktu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perkembangan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pertumbuhan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bermulanya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kehidupan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berlangsung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kurun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waktu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lama.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metode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Bayes?</a:t>
            </a:r>
            <a:endParaRPr lang="en-ID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Metode 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Bayes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merupakan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metode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baik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didalam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mesin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pembelajaran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berdasarkan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training,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probabilitas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bersyarat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dasarnya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Metode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Bayes juga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merupakan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suatu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metode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menghasilkan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estimasi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parameter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menggabungkan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informasi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sampel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informasi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lain yang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telah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tersedia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sebelumnya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 algn="just">
              <a:lnSpc>
                <a:spcPct val="107000"/>
              </a:lnSpc>
              <a:spcAft>
                <a:spcPts val="800"/>
              </a:spcAft>
              <a:buNone/>
            </a:pPr>
            <a:endParaRPr lang="en-ID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904" name="Google Shape;1904;p55"/>
          <p:cNvGrpSpPr/>
          <p:nvPr/>
        </p:nvGrpSpPr>
        <p:grpSpPr>
          <a:xfrm>
            <a:off x="2508425" y="3974075"/>
            <a:ext cx="76825" cy="76800"/>
            <a:chOff x="3104875" y="1099400"/>
            <a:chExt cx="76825" cy="76800"/>
          </a:xfrm>
        </p:grpSpPr>
        <p:sp>
          <p:nvSpPr>
            <p:cNvPr id="1905" name="Google Shape;1905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7" name="Google Shape;1907;p55"/>
          <p:cNvGrpSpPr/>
          <p:nvPr/>
        </p:nvGrpSpPr>
        <p:grpSpPr>
          <a:xfrm>
            <a:off x="3880625" y="914550"/>
            <a:ext cx="76825" cy="76800"/>
            <a:chOff x="3104875" y="1099400"/>
            <a:chExt cx="76825" cy="76800"/>
          </a:xfrm>
        </p:grpSpPr>
        <p:sp>
          <p:nvSpPr>
            <p:cNvPr id="1908" name="Google Shape;1908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0" name="Google Shape;1910;p55"/>
          <p:cNvGrpSpPr/>
          <p:nvPr/>
        </p:nvGrpSpPr>
        <p:grpSpPr>
          <a:xfrm>
            <a:off x="5496800" y="2992425"/>
            <a:ext cx="76825" cy="76800"/>
            <a:chOff x="3104875" y="1099400"/>
            <a:chExt cx="76825" cy="76800"/>
          </a:xfrm>
        </p:grpSpPr>
        <p:sp>
          <p:nvSpPr>
            <p:cNvPr id="1911" name="Google Shape;1911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13" name="Google Shape;1913;p55"/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3189503">
            <a:off x="7274814" y="1676401"/>
            <a:ext cx="1857375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Google Shape;1914;p55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-8866461">
            <a:off x="7258557" y="1802960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55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1203246">
            <a:off x="6143567" y="144713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p55"/>
          <p:cNvPicPr preferRelativeResize="0"/>
          <p:nvPr/>
        </p:nvPicPr>
        <p:blipFill rotWithShape="1">
          <a:blip r:embed="rId7">
            <a:alphaModFix/>
          </a:blip>
          <a:srcRect l="18647" t="7960" r="8852" b="8336"/>
          <a:stretch/>
        </p:blipFill>
        <p:spPr>
          <a:xfrm rot="-1406505">
            <a:off x="7342650" y="377188"/>
            <a:ext cx="1891408" cy="1228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37"/>
          <p:cNvSpPr txBox="1">
            <a:spLocks noGrp="1"/>
          </p:cNvSpPr>
          <p:nvPr>
            <p:ph type="title"/>
          </p:nvPr>
        </p:nvSpPr>
        <p:spPr>
          <a:xfrm>
            <a:off x="720000" y="3164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 dirty="0" err="1"/>
              <a:t>Beberapa</a:t>
            </a:r>
            <a:r>
              <a:rPr lang="en-ID" sz="2000" dirty="0"/>
              <a:t> formula bayes </a:t>
            </a:r>
            <a:r>
              <a:rPr lang="en-ID" sz="2000" dirty="0" err="1"/>
              <a:t>untuk</a:t>
            </a:r>
            <a:r>
              <a:rPr lang="en-ID" sz="2000" dirty="0"/>
              <a:t> </a:t>
            </a:r>
            <a:br>
              <a:rPr lang="en-ID" sz="2000" dirty="0"/>
            </a:br>
            <a:r>
              <a:rPr lang="en-ID" sz="2000" dirty="0" err="1"/>
              <a:t>mengukur</a:t>
            </a:r>
            <a:r>
              <a:rPr lang="en-ID" sz="2000" dirty="0"/>
              <a:t> </a:t>
            </a:r>
            <a:r>
              <a:rPr lang="en-ID" sz="2000" dirty="0" err="1"/>
              <a:t>gejala</a:t>
            </a:r>
            <a:r>
              <a:rPr lang="en-ID" sz="2000" dirty="0"/>
              <a:t> </a:t>
            </a:r>
            <a:r>
              <a:rPr lang="en-ID" sz="2000" dirty="0" err="1"/>
              <a:t>tersebut</a:t>
            </a:r>
            <a:r>
              <a:rPr lang="en-ID" sz="2000" dirty="0"/>
              <a:t>:</a:t>
            </a:r>
          </a:p>
        </p:txBody>
      </p:sp>
      <p:sp>
        <p:nvSpPr>
          <p:cNvPr id="1277" name="Google Shape;1277;p37"/>
          <p:cNvSpPr txBox="1">
            <a:spLocks noGrp="1"/>
          </p:cNvSpPr>
          <p:nvPr>
            <p:ph type="title" idx="2"/>
          </p:nvPr>
        </p:nvSpPr>
        <p:spPr>
          <a:xfrm>
            <a:off x="1151601" y="138201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01</a:t>
            </a:r>
            <a:endParaRPr dirty="0"/>
          </a:p>
        </p:txBody>
      </p:sp>
      <p:sp>
        <p:nvSpPr>
          <p:cNvPr id="1278" name="Google Shape;1278;p37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6579756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 err="1"/>
              <a:t>Menghitungnilai</a:t>
            </a:r>
            <a:r>
              <a:rPr lang="en-ID" sz="1600" dirty="0"/>
              <a:t> </a:t>
            </a:r>
            <a:r>
              <a:rPr lang="en-ID" sz="1600" dirty="0" err="1"/>
              <a:t>peluang</a:t>
            </a:r>
            <a:r>
              <a:rPr lang="en-ID" sz="1600" dirty="0"/>
              <a:t> </a:t>
            </a:r>
            <a:r>
              <a:rPr lang="en-ID" sz="1600" dirty="0" err="1"/>
              <a:t>setiap</a:t>
            </a:r>
            <a:r>
              <a:rPr lang="en-ID" sz="1600" dirty="0"/>
              <a:t> evidence </a:t>
            </a:r>
            <a:r>
              <a:rPr lang="en-ID" sz="1600" dirty="0" err="1"/>
              <a:t>bersumber</a:t>
            </a:r>
            <a:r>
              <a:rPr lang="en-ID" sz="1600" dirty="0"/>
              <a:t> pada </a:t>
            </a:r>
            <a:r>
              <a:rPr lang="en-ID" sz="1600" dirty="0" err="1"/>
              <a:t>hipotesa</a:t>
            </a:r>
            <a:endParaRPr lang="en-ID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1280" name="Google Shape;1280;p37"/>
          <p:cNvSpPr txBox="1">
            <a:spLocks noGrp="1"/>
          </p:cNvSpPr>
          <p:nvPr>
            <p:ph type="title" idx="5"/>
          </p:nvPr>
        </p:nvSpPr>
        <p:spPr>
          <a:xfrm>
            <a:off x="1151601" y="2843878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02</a:t>
            </a:r>
            <a:endParaRPr dirty="0"/>
          </a:p>
        </p:txBody>
      </p:sp>
      <p:sp>
        <p:nvSpPr>
          <p:cNvPr id="1290" name="Google Shape;1290;p37"/>
          <p:cNvSpPr txBox="1">
            <a:spLocks noGrp="1"/>
          </p:cNvSpPr>
          <p:nvPr>
            <p:ph type="subTitle" idx="18"/>
          </p:nvPr>
        </p:nvSpPr>
        <p:spPr>
          <a:xfrm>
            <a:off x="1954644" y="2937008"/>
            <a:ext cx="7062356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 err="1"/>
              <a:t>Menghitungnilai</a:t>
            </a:r>
            <a:r>
              <a:rPr lang="en-ID" sz="1600" dirty="0"/>
              <a:t> </a:t>
            </a:r>
            <a:r>
              <a:rPr lang="en-ID" sz="1600" dirty="0" err="1"/>
              <a:t>semesta</a:t>
            </a:r>
            <a:r>
              <a:rPr lang="en-ID" sz="1600" dirty="0"/>
              <a:t> </a:t>
            </a:r>
            <a:r>
              <a:rPr lang="en-ID" sz="1600" dirty="0" err="1"/>
              <a:t>dari</a:t>
            </a:r>
            <a:r>
              <a:rPr lang="en-ID" sz="1600" dirty="0"/>
              <a:t> </a:t>
            </a:r>
            <a:r>
              <a:rPr lang="en-ID" sz="1600" dirty="0" err="1"/>
              <a:t>setiap</a:t>
            </a:r>
            <a:r>
              <a:rPr lang="en-ID" sz="1600" dirty="0"/>
              <a:t> </a:t>
            </a:r>
            <a:r>
              <a:rPr lang="en-ID" sz="1600" dirty="0" err="1"/>
              <a:t>jenis</a:t>
            </a:r>
            <a:r>
              <a:rPr lang="en-ID" sz="1600" dirty="0"/>
              <a:t> </a:t>
            </a:r>
            <a:r>
              <a:rPr lang="en-ID" sz="1600" dirty="0" err="1"/>
              <a:t>penyakit</a:t>
            </a:r>
            <a:endParaRPr lang="en-ID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grpSp>
        <p:nvGrpSpPr>
          <p:cNvPr id="1291" name="Google Shape;1291;p37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292" name="Google Shape;1292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4" name="Google Shape;1294;p37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295" name="Google Shape;1295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7" name="Google Shape;1297;p37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9296825">
            <a:off x="8998108" y="946258"/>
            <a:ext cx="1647828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F802DD-207F-5165-3458-FF39DDA2A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2321" y="1903338"/>
            <a:ext cx="3223204" cy="8837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91669AE-7215-CF81-7044-67EF131F1E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427" b="1"/>
          <a:stretch/>
        </p:blipFill>
        <p:spPr>
          <a:xfrm>
            <a:off x="2882321" y="3325070"/>
            <a:ext cx="3232743" cy="102799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4A469-DE86-ACDE-C6AE-8005D5C488E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977844" y="559218"/>
            <a:ext cx="976800" cy="484500"/>
          </a:xfrm>
        </p:spPr>
        <p:txBody>
          <a:bodyPr/>
          <a:lstStyle/>
          <a:p>
            <a:r>
              <a:rPr lang="en-US" sz="2400" dirty="0"/>
              <a:t>03</a:t>
            </a:r>
            <a:endParaRPr lang="en-ID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06A98F6-C586-6057-34E4-5B2EF95718CC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745644" y="653924"/>
            <a:ext cx="7608456" cy="484500"/>
          </a:xfrm>
        </p:spPr>
        <p:txBody>
          <a:bodyPr/>
          <a:lstStyle/>
          <a:p>
            <a:r>
              <a:rPr lang="en-US" sz="1600" dirty="0" err="1"/>
              <a:t>Menghitung</a:t>
            </a:r>
            <a:r>
              <a:rPr lang="en-US" sz="1600" dirty="0"/>
              <a:t>  </a:t>
            </a:r>
            <a:r>
              <a:rPr lang="en-US" sz="1600" dirty="0" err="1"/>
              <a:t>nilai</a:t>
            </a:r>
            <a:r>
              <a:rPr lang="en-US" sz="1600" dirty="0"/>
              <a:t> </a:t>
            </a:r>
            <a:r>
              <a:rPr lang="en-US" sz="1600" dirty="0" err="1"/>
              <a:t>peluang</a:t>
            </a:r>
            <a:r>
              <a:rPr lang="en-US" sz="1600" dirty="0"/>
              <a:t> </a:t>
            </a:r>
            <a:r>
              <a:rPr lang="en-US" sz="1600" dirty="0" err="1"/>
              <a:t>hipotesa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melihat</a:t>
            </a:r>
            <a:r>
              <a:rPr lang="en-US" sz="1600" dirty="0"/>
              <a:t> evidence</a:t>
            </a:r>
          </a:p>
          <a:p>
            <a:endParaRPr lang="en-ID" sz="16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71E1094-8B12-BBA1-F170-64031D8FCFBB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977844" y="1934903"/>
            <a:ext cx="976800" cy="484500"/>
          </a:xfrm>
        </p:spPr>
        <p:txBody>
          <a:bodyPr/>
          <a:lstStyle/>
          <a:p>
            <a:r>
              <a:rPr lang="en-US" sz="2400" dirty="0"/>
              <a:t>04</a:t>
            </a:r>
            <a:endParaRPr lang="en-ID" sz="2400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BE0F3F2-2EF4-4EF7-F10B-181E4B3964EC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984226" y="3373032"/>
            <a:ext cx="976800" cy="484500"/>
          </a:xfrm>
        </p:spPr>
        <p:txBody>
          <a:bodyPr/>
          <a:lstStyle/>
          <a:p>
            <a:r>
              <a:rPr lang="en-US" sz="2400" dirty="0"/>
              <a:t>05</a:t>
            </a:r>
            <a:endParaRPr lang="en-ID" sz="2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A33CDB5-4E25-4594-FB49-DEE4208C6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352" y="1043718"/>
            <a:ext cx="4142007" cy="6199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D74E827-C618-26C1-3FFF-2AF65C42B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832" y="117612"/>
            <a:ext cx="6084335" cy="331990"/>
          </a:xfrm>
          <a:prstGeom prst="rect">
            <a:avLst/>
          </a:prstGeom>
        </p:spPr>
      </p:pic>
      <p:sp>
        <p:nvSpPr>
          <p:cNvPr id="22" name="Google Shape;1290;p37">
            <a:extLst>
              <a:ext uri="{FF2B5EF4-FFF2-40B4-BE49-F238E27FC236}">
                <a16:creationId xmlns:a16="http://schemas.microsoft.com/office/drawing/2014/main" id="{7F90BACF-E716-D45A-D72F-F15598E44508}"/>
              </a:ext>
            </a:extLst>
          </p:cNvPr>
          <p:cNvSpPr txBox="1">
            <a:spLocks/>
          </p:cNvSpPr>
          <p:nvPr/>
        </p:nvSpPr>
        <p:spPr>
          <a:xfrm>
            <a:off x="1954644" y="2087250"/>
            <a:ext cx="7062356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ID" sz="1600" dirty="0" err="1"/>
              <a:t>Menghitungnilai</a:t>
            </a:r>
            <a:r>
              <a:rPr lang="en-ID" sz="1600" dirty="0"/>
              <a:t> P(</a:t>
            </a:r>
            <a:r>
              <a:rPr lang="en-ID" sz="1600" dirty="0" err="1"/>
              <a:t>Hi│E</a:t>
            </a:r>
            <a:r>
              <a:rPr lang="en-ID" sz="1600" dirty="0"/>
              <a:t>) </a:t>
            </a:r>
            <a:r>
              <a:rPr lang="en-ID" sz="1600" dirty="0" err="1"/>
              <a:t>atau</a:t>
            </a:r>
            <a:r>
              <a:rPr lang="en-ID" sz="1600" dirty="0"/>
              <a:t> </a:t>
            </a:r>
            <a:r>
              <a:rPr lang="en-ID" sz="1600" dirty="0" err="1"/>
              <a:t>peluang</a:t>
            </a:r>
            <a:r>
              <a:rPr lang="en-ID" sz="1600" dirty="0"/>
              <a:t> Hi </a:t>
            </a:r>
            <a:r>
              <a:rPr lang="en-ID" sz="1600" dirty="0" err="1"/>
              <a:t>benar</a:t>
            </a:r>
            <a:r>
              <a:rPr lang="en-ID" sz="1600" dirty="0"/>
              <a:t> </a:t>
            </a:r>
            <a:r>
              <a:rPr lang="en-ID" sz="1600" dirty="0" err="1"/>
              <a:t>jika</a:t>
            </a:r>
            <a:r>
              <a:rPr lang="en-ID" sz="1600" dirty="0"/>
              <a:t> </a:t>
            </a:r>
            <a:r>
              <a:rPr lang="en-ID" sz="1600" dirty="0" err="1"/>
              <a:t>dihaturkan</a:t>
            </a:r>
            <a:r>
              <a:rPr lang="en-ID" sz="1600" dirty="0"/>
              <a:t> evidence</a:t>
            </a:r>
          </a:p>
          <a:p>
            <a:pPr marL="0" indent="0"/>
            <a:endParaRPr lang="en-ID" sz="16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5563A53-F464-0050-5F20-84FA47586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5352" y="2571750"/>
            <a:ext cx="3344848" cy="767842"/>
          </a:xfrm>
          <a:prstGeom prst="rect">
            <a:avLst/>
          </a:prstGeom>
        </p:spPr>
      </p:pic>
      <p:sp>
        <p:nvSpPr>
          <p:cNvPr id="26" name="Google Shape;1290;p37">
            <a:extLst>
              <a:ext uri="{FF2B5EF4-FFF2-40B4-BE49-F238E27FC236}">
                <a16:creationId xmlns:a16="http://schemas.microsoft.com/office/drawing/2014/main" id="{F95FE1F1-D6BF-4A64-3481-183ABA043E88}"/>
              </a:ext>
            </a:extLst>
          </p:cNvPr>
          <p:cNvSpPr txBox="1">
            <a:spLocks/>
          </p:cNvSpPr>
          <p:nvPr/>
        </p:nvSpPr>
        <p:spPr>
          <a:xfrm>
            <a:off x="2018694" y="3373032"/>
            <a:ext cx="7062356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ID" sz="1600" dirty="0" err="1"/>
              <a:t>Menentukan</a:t>
            </a:r>
            <a:r>
              <a:rPr lang="en-ID" sz="1600" dirty="0"/>
              <a:t> </a:t>
            </a:r>
            <a:r>
              <a:rPr lang="en-ID" sz="1600" dirty="0" err="1"/>
              <a:t>nilai</a:t>
            </a:r>
            <a:r>
              <a:rPr lang="en-ID" sz="1600" dirty="0"/>
              <a:t> Bayes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8EF913C-AB64-C819-182A-E847E6C5A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497" y="3857532"/>
            <a:ext cx="6896650" cy="43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004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5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/>
              <a:t>Langkah </a:t>
            </a:r>
            <a:r>
              <a:rPr lang="en-ID" sz="1600" dirty="0" err="1"/>
              <a:t>dalam</a:t>
            </a:r>
            <a:r>
              <a:rPr lang="en-ID" sz="1600" dirty="0"/>
              <a:t> </a:t>
            </a:r>
            <a:r>
              <a:rPr lang="en-ID" sz="1600" dirty="0" err="1"/>
              <a:t>mendeteksi</a:t>
            </a:r>
            <a:r>
              <a:rPr lang="en-ID" sz="1600" dirty="0"/>
              <a:t> </a:t>
            </a:r>
            <a:r>
              <a:rPr lang="en-ID" sz="1600" dirty="0" err="1"/>
              <a:t>penyakit</a:t>
            </a:r>
            <a:r>
              <a:rPr lang="en-ID" sz="1600" dirty="0"/>
              <a:t> stunting pada </a:t>
            </a:r>
            <a:r>
              <a:rPr lang="en-ID" sz="1600" dirty="0" err="1"/>
              <a:t>balita</a:t>
            </a:r>
            <a:r>
              <a:rPr lang="en-ID" sz="1600" dirty="0"/>
              <a:t> </a:t>
            </a:r>
            <a:r>
              <a:rPr lang="en-ID" sz="1600" dirty="0" err="1"/>
              <a:t>menggunkanaTeorema</a:t>
            </a:r>
            <a:r>
              <a:rPr lang="en-ID" sz="1600" dirty="0"/>
              <a:t> Bayes </a:t>
            </a:r>
            <a:r>
              <a:rPr lang="en-ID" sz="1600" dirty="0" err="1"/>
              <a:t>ialah</a:t>
            </a:r>
            <a:r>
              <a:rPr lang="en-ID" sz="1600" dirty="0"/>
              <a:t> </a:t>
            </a:r>
            <a:r>
              <a:rPr lang="en-ID" sz="1600" dirty="0" err="1"/>
              <a:t>seperti</a:t>
            </a:r>
            <a:r>
              <a:rPr lang="en-ID" sz="1600" dirty="0"/>
              <a:t> </a:t>
            </a:r>
            <a:r>
              <a:rPr lang="en-ID" sz="1600" dirty="0" err="1"/>
              <a:t>berikut</a:t>
            </a:r>
            <a:r>
              <a:rPr lang="en-ID" sz="1600" dirty="0"/>
              <a:t>:</a:t>
            </a:r>
            <a:endParaRPr sz="1600" dirty="0"/>
          </a:p>
        </p:txBody>
      </p:sp>
      <p:sp>
        <p:nvSpPr>
          <p:cNvPr id="1857" name="Google Shape;1857;p53"/>
          <p:cNvSpPr txBox="1">
            <a:spLocks noGrp="1"/>
          </p:cNvSpPr>
          <p:nvPr>
            <p:ph type="subTitle" idx="1"/>
          </p:nvPr>
        </p:nvSpPr>
        <p:spPr>
          <a:xfrm>
            <a:off x="921025" y="1198346"/>
            <a:ext cx="9460976" cy="21544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-US" dirty="0" err="1"/>
              <a:t>Identifikasi</a:t>
            </a:r>
            <a:r>
              <a:rPr lang="en-US" dirty="0"/>
              <a:t> </a:t>
            </a:r>
            <a:r>
              <a:rPr lang="en-US" dirty="0" err="1"/>
              <a:t>gejala</a:t>
            </a:r>
            <a:r>
              <a:rPr lang="en-US" dirty="0"/>
              <a:t>.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-US" dirty="0" err="1"/>
              <a:t>Gambaranpemahaman</a:t>
            </a:r>
            <a:r>
              <a:rPr lang="en-US" dirty="0"/>
              <a:t>. 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-US" dirty="0" err="1"/>
              <a:t>Menghitung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peluangdari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evidence </a:t>
            </a:r>
            <a:r>
              <a:rPr lang="en-US" dirty="0" err="1"/>
              <a:t>bersumber</a:t>
            </a:r>
            <a:r>
              <a:rPr lang="en-US" dirty="0"/>
              <a:t> </a:t>
            </a:r>
            <a:r>
              <a:rPr lang="en-US" dirty="0" err="1"/>
              <a:t>hipotesa</a:t>
            </a:r>
            <a:endParaRPr lang="en-US"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-US" dirty="0" err="1"/>
              <a:t>Menghitung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peluanghipotesistanpa</a:t>
            </a:r>
            <a:r>
              <a:rPr lang="en-US" dirty="0"/>
              <a:t> </a:t>
            </a:r>
            <a:r>
              <a:rPr lang="en-US" dirty="0" err="1"/>
              <a:t>memandang</a:t>
            </a:r>
            <a:r>
              <a:rPr lang="en-US" dirty="0"/>
              <a:t> evidence. 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-US" dirty="0" err="1"/>
              <a:t>Menghitung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semesta</a:t>
            </a:r>
            <a:r>
              <a:rPr lang="en-US" dirty="0"/>
              <a:t>.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-US" dirty="0" err="1"/>
              <a:t>Menghitung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P(</a:t>
            </a:r>
            <a:r>
              <a:rPr lang="en-US" dirty="0" err="1"/>
              <a:t>Hi│E</a:t>
            </a:r>
            <a:r>
              <a:rPr lang="en-US" dirty="0"/>
              <a:t>)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peluangHi</a:t>
            </a:r>
            <a:r>
              <a:rPr lang="en-US" dirty="0"/>
              <a:t> </a:t>
            </a:r>
            <a:r>
              <a:rPr lang="en-US" dirty="0" err="1"/>
              <a:t>benar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dihaturkan</a:t>
            </a:r>
            <a:r>
              <a:rPr lang="en-US" dirty="0"/>
              <a:t> evidence E. 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-US" dirty="0" err="1"/>
              <a:t>Menghitung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Bayes.</a:t>
            </a:r>
          </a:p>
        </p:txBody>
      </p:sp>
      <p:grpSp>
        <p:nvGrpSpPr>
          <p:cNvPr id="1858" name="Google Shape;1858;p53"/>
          <p:cNvGrpSpPr/>
          <p:nvPr/>
        </p:nvGrpSpPr>
        <p:grpSpPr>
          <a:xfrm>
            <a:off x="598477" y="2388880"/>
            <a:ext cx="76825" cy="76800"/>
            <a:chOff x="3104875" y="1099400"/>
            <a:chExt cx="76825" cy="76800"/>
          </a:xfrm>
        </p:grpSpPr>
        <p:sp>
          <p:nvSpPr>
            <p:cNvPr id="1859" name="Google Shape;1859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1" name="Google Shape;1861;p53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1862" name="Google Shape;1862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4" name="Google Shape;1864;p53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1865" name="Google Shape;1865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67" name="Google Shape;1867;p53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453674" y="1493531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8" name="Google Shape;1868;p53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12029982">
            <a:off x="7614575" y="1071125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p53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6">
            <a:off x="6160001" y="1175678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0" name="Google Shape;1870;p53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180828" y="232852"/>
            <a:ext cx="1175233" cy="763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2" name="Google Shape;1302;p38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484075" y="2724275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38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ID"/>
              <a:t>Nilai kepastian</a:t>
            </a:r>
            <a:br>
              <a:rPr lang="en-ID"/>
            </a:br>
            <a:endParaRPr/>
          </a:p>
        </p:txBody>
      </p:sp>
      <p:pic>
        <p:nvPicPr>
          <p:cNvPr id="1305" name="Google Shape;1305;p38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1491599" y="33347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-1020103">
            <a:off x="5083338" y="47353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8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152297">
            <a:off x="2228325" y="1412887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8"/>
          <p:cNvPicPr preferRelativeResize="0"/>
          <p:nvPr/>
        </p:nvPicPr>
        <p:blipFill rotWithShape="1">
          <a:blip r:embed="rId7">
            <a:alphaModFix/>
          </a:blip>
          <a:srcRect l="15236" r="10474"/>
          <a:stretch/>
        </p:blipFill>
        <p:spPr>
          <a:xfrm rot="1220421">
            <a:off x="1665699" y="2919147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3321565">
            <a:off x="3843063" y="376686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0" name="Google Shape;1310;p38"/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311" name="Google Shape;1311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3" name="Google Shape;1313;p38"/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314" name="Google Shape;1314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6" name="Google Shape;1316;p38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17" name="Google Shape;1317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F8D1302-4DB3-44FC-B30E-BE7B3986D0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331613"/>
              </p:ext>
            </p:extLst>
          </p:nvPr>
        </p:nvGraphicFramePr>
        <p:xfrm>
          <a:off x="3931604" y="1918529"/>
          <a:ext cx="4421822" cy="1548294"/>
        </p:xfrm>
        <a:graphic>
          <a:graphicData uri="http://schemas.openxmlformats.org/drawingml/2006/table">
            <a:tbl>
              <a:tblPr firstRow="1" firstCol="1" bandRow="1">
                <a:tableStyleId>{3F1151D2-3728-46C6-8BEB-9D0E94481B4F}</a:tableStyleId>
              </a:tblPr>
              <a:tblGrid>
                <a:gridCol w="2210632">
                  <a:extLst>
                    <a:ext uri="{9D8B030D-6E8A-4147-A177-3AD203B41FA5}">
                      <a16:colId xmlns:a16="http://schemas.microsoft.com/office/drawing/2014/main" val="2284537926"/>
                    </a:ext>
                  </a:extLst>
                </a:gridCol>
                <a:gridCol w="2211190">
                  <a:extLst>
                    <a:ext uri="{9D8B030D-6E8A-4147-A177-3AD203B41FA5}">
                      <a16:colId xmlns:a16="http://schemas.microsoft.com/office/drawing/2014/main" val="2546643582"/>
                    </a:ext>
                  </a:extLst>
                </a:gridCol>
              </a:tblGrid>
              <a:tr h="2580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kepastian</a:t>
                      </a:r>
                      <a:endParaRPr lang="en-ID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Nilai</a:t>
                      </a:r>
                      <a:endParaRPr lang="en-ID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60162573"/>
                  </a:ext>
                </a:extLst>
              </a:tr>
              <a:tr h="2580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Tidak pasti</a:t>
                      </a:r>
                      <a:endParaRPr lang="en-ID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0 - 0.2</a:t>
                      </a:r>
                      <a:endParaRPr lang="en-ID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377093"/>
                  </a:ext>
                </a:extLst>
              </a:tr>
              <a:tr h="2580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Mungkin</a:t>
                      </a:r>
                      <a:endParaRPr lang="en-ID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0.3 – 0.4 </a:t>
                      </a:r>
                      <a:endParaRPr lang="en-ID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34630836"/>
                  </a:ext>
                </a:extLst>
              </a:tr>
              <a:tr h="2580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Cukup pasti</a:t>
                      </a:r>
                      <a:endParaRPr lang="en-ID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0.5 – 0.6</a:t>
                      </a:r>
                      <a:endParaRPr lang="en-ID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0523309"/>
                  </a:ext>
                </a:extLst>
              </a:tr>
              <a:tr h="2580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Pasti </a:t>
                      </a:r>
                      <a:endParaRPr lang="en-ID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0.7 – 0.8 </a:t>
                      </a:r>
                      <a:endParaRPr lang="en-ID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1948138"/>
                  </a:ext>
                </a:extLst>
              </a:tr>
              <a:tr h="2580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Sangat pasti</a:t>
                      </a:r>
                      <a:endParaRPr lang="en-ID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0.9 - 1</a:t>
                      </a:r>
                      <a:endParaRPr lang="en-ID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265203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39"/>
          <p:cNvSpPr/>
          <p:nvPr/>
        </p:nvSpPr>
        <p:spPr>
          <a:xfrm>
            <a:off x="412097" y="1583700"/>
            <a:ext cx="1557500" cy="1098499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tx1"/>
                </a:solidFill>
              </a:rPr>
              <a:t>Gizi lebih </a:t>
            </a:r>
            <a:endParaRPr sz="1600">
              <a:solidFill>
                <a:schemeClr val="tx1"/>
              </a:solidFill>
            </a:endParaRPr>
          </a:p>
        </p:txBody>
      </p:sp>
      <p:sp>
        <p:nvSpPr>
          <p:cNvPr id="1324" name="Google Shape;1324;p39"/>
          <p:cNvSpPr/>
          <p:nvPr/>
        </p:nvSpPr>
        <p:spPr>
          <a:xfrm>
            <a:off x="2084024" y="2895436"/>
            <a:ext cx="1557500" cy="1125265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tx1"/>
                </a:solidFill>
              </a:rPr>
              <a:t>Marasmik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tx1"/>
                </a:solidFill>
              </a:rPr>
              <a:t>kwashiorkor</a:t>
            </a:r>
            <a:r>
              <a:rPr lang="en-US"/>
              <a:t> </a:t>
            </a:r>
            <a:endParaRPr/>
          </a:p>
        </p:txBody>
      </p:sp>
      <p:sp>
        <p:nvSpPr>
          <p:cNvPr id="1325" name="Google Shape;1325;p39"/>
          <p:cNvSpPr/>
          <p:nvPr/>
        </p:nvSpPr>
        <p:spPr>
          <a:xfrm>
            <a:off x="3895573" y="1628460"/>
            <a:ext cx="1557500" cy="1196121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Gizi kurang 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326" name="Google Shape;1326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/>
              <a:t>Jenis gejala penyakit stunting</a:t>
            </a:r>
            <a:endParaRPr/>
          </a:p>
        </p:txBody>
      </p:sp>
      <p:grpSp>
        <p:nvGrpSpPr>
          <p:cNvPr id="1371" name="Google Shape;1371;p39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72" name="Google Shape;1372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39"/>
          <p:cNvGrpSpPr/>
          <p:nvPr/>
        </p:nvGrpSpPr>
        <p:grpSpPr>
          <a:xfrm rot="1891135">
            <a:off x="2771537" y="4334818"/>
            <a:ext cx="76828" cy="76803"/>
            <a:chOff x="3104875" y="1099400"/>
            <a:chExt cx="76825" cy="76800"/>
          </a:xfrm>
        </p:grpSpPr>
        <p:sp>
          <p:nvSpPr>
            <p:cNvPr id="1375" name="Google Shape;1375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7" name="Google Shape;1377;p39"/>
          <p:cNvGrpSpPr/>
          <p:nvPr/>
        </p:nvGrpSpPr>
        <p:grpSpPr>
          <a:xfrm>
            <a:off x="3152500" y="1391963"/>
            <a:ext cx="76825" cy="76800"/>
            <a:chOff x="3104875" y="1099400"/>
            <a:chExt cx="76825" cy="76800"/>
          </a:xfrm>
        </p:grpSpPr>
        <p:sp>
          <p:nvSpPr>
            <p:cNvPr id="1378" name="Google Shape;1378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80" name="Google Shape;1380;p39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1325;p39">
            <a:extLst>
              <a:ext uri="{FF2B5EF4-FFF2-40B4-BE49-F238E27FC236}">
                <a16:creationId xmlns:a16="http://schemas.microsoft.com/office/drawing/2014/main" id="{AD48D724-EF7D-49F4-9059-E7D88E7A279D}"/>
              </a:ext>
            </a:extLst>
          </p:cNvPr>
          <p:cNvSpPr/>
          <p:nvPr/>
        </p:nvSpPr>
        <p:spPr>
          <a:xfrm>
            <a:off x="5624611" y="2824581"/>
            <a:ext cx="1557499" cy="119612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tx1"/>
                </a:solidFill>
              </a:rPr>
              <a:t>Kwashiorkor (busung lapar) </a:t>
            </a:r>
            <a:endParaRPr sz="1200">
              <a:solidFill>
                <a:schemeClr val="tx1"/>
              </a:solidFill>
            </a:endParaRPr>
          </a:p>
        </p:txBody>
      </p:sp>
      <p:sp>
        <p:nvSpPr>
          <p:cNvPr id="61" name="Google Shape;1325;p39">
            <a:extLst>
              <a:ext uri="{FF2B5EF4-FFF2-40B4-BE49-F238E27FC236}">
                <a16:creationId xmlns:a16="http://schemas.microsoft.com/office/drawing/2014/main" id="{037DEC08-6B6A-4B1D-BB70-76B0D9DBAB87}"/>
              </a:ext>
            </a:extLst>
          </p:cNvPr>
          <p:cNvSpPr/>
          <p:nvPr/>
        </p:nvSpPr>
        <p:spPr>
          <a:xfrm>
            <a:off x="7379049" y="1534889"/>
            <a:ext cx="1555839" cy="119612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Marasmus</a:t>
            </a:r>
            <a:r>
              <a:rPr lang="en-US"/>
              <a:t> </a:t>
            </a:r>
            <a:endParaRPr/>
          </a:p>
        </p:txBody>
      </p:sp>
      <p:pic>
        <p:nvPicPr>
          <p:cNvPr id="65" name="Google Shape;1302;p38">
            <a:extLst>
              <a:ext uri="{FF2B5EF4-FFF2-40B4-BE49-F238E27FC236}">
                <a16:creationId xmlns:a16="http://schemas.microsoft.com/office/drawing/2014/main" id="{04DD6FF3-6BB8-4295-ACE2-0C69BDE3DAA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6806" t="7660" r="25401" b="5390"/>
          <a:stretch/>
        </p:blipFill>
        <p:spPr>
          <a:xfrm>
            <a:off x="-457879" y="3535736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1380;p39">
            <a:extLst>
              <a:ext uri="{FF2B5EF4-FFF2-40B4-BE49-F238E27FC236}">
                <a16:creationId xmlns:a16="http://schemas.microsoft.com/office/drawing/2014/main" id="{F04C6144-5255-4B99-AB7E-CC9D5BDEC9D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106165" y="3999133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4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sv-SE" b="1"/>
              <a:t>Perhitungan Nilai Probilitas P(hi)</a:t>
            </a:r>
            <a:endParaRPr lang="sv-SE"/>
          </a:p>
        </p:txBody>
      </p:sp>
      <p:grpSp>
        <p:nvGrpSpPr>
          <p:cNvPr id="1534" name="Google Shape;1534;p44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535" name="Google Shape;1535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7" name="Google Shape;1537;p44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538" name="Google Shape;1538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0" name="Google Shape;1540;p44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541" name="Google Shape;1541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43" name="Google Shape;1543;p44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1020103">
            <a:off x="7972588" y="102039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4" name="Google Shape;1544;p44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1220421">
            <a:off x="233474" y="230002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9025F0D-46EE-47BC-85B7-5682C84ADAB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389978" y="1366913"/>
            <a:ext cx="4164965" cy="343887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5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/>
              <a:t>Menghitung Nilai Semesta</a:t>
            </a:r>
            <a:endParaRPr lang="en-US"/>
          </a:p>
        </p:txBody>
      </p:sp>
      <p:pic>
        <p:nvPicPr>
          <p:cNvPr id="1966" name="Google Shape;1966;p57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9204102">
            <a:off x="7736099" y="366137"/>
            <a:ext cx="939550" cy="887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7" name="Google Shape;1967;p57"/>
          <p:cNvGrpSpPr/>
          <p:nvPr/>
        </p:nvGrpSpPr>
        <p:grpSpPr>
          <a:xfrm>
            <a:off x="7299725" y="867400"/>
            <a:ext cx="76825" cy="76800"/>
            <a:chOff x="3104875" y="1099400"/>
            <a:chExt cx="76825" cy="76800"/>
          </a:xfrm>
        </p:grpSpPr>
        <p:sp>
          <p:nvSpPr>
            <p:cNvPr id="1968" name="Google Shape;1968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0" name="Google Shape;1970;p57"/>
          <p:cNvGrpSpPr/>
          <p:nvPr/>
        </p:nvGrpSpPr>
        <p:grpSpPr>
          <a:xfrm>
            <a:off x="2432050" y="867400"/>
            <a:ext cx="76825" cy="76800"/>
            <a:chOff x="3104875" y="1099400"/>
            <a:chExt cx="76825" cy="76800"/>
          </a:xfrm>
        </p:grpSpPr>
        <p:sp>
          <p:nvSpPr>
            <p:cNvPr id="1971" name="Google Shape;1971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3" name="Google Shape;1973;p57"/>
          <p:cNvGrpSpPr/>
          <p:nvPr/>
        </p:nvGrpSpPr>
        <p:grpSpPr>
          <a:xfrm>
            <a:off x="1174750" y="4349550"/>
            <a:ext cx="76825" cy="76800"/>
            <a:chOff x="3104875" y="1099400"/>
            <a:chExt cx="76825" cy="76800"/>
          </a:xfrm>
        </p:grpSpPr>
        <p:sp>
          <p:nvSpPr>
            <p:cNvPr id="1974" name="Google Shape;1974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76" name="Google Shape;1976;p57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9084173">
            <a:off x="2352386" y="3902150"/>
            <a:ext cx="1175231" cy="76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729322-9745-4B40-9BB4-2598B33DB781}"/>
              </a:ext>
            </a:extLst>
          </p:cNvPr>
          <p:cNvPicPr/>
          <p:nvPr/>
        </p:nvPicPr>
        <p:blipFill rotWithShape="1">
          <a:blip r:embed="rId5"/>
          <a:srcRect t="53542"/>
          <a:stretch/>
        </p:blipFill>
        <p:spPr bwMode="auto">
          <a:xfrm>
            <a:off x="1174750" y="1639491"/>
            <a:ext cx="6990725" cy="1396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</TotalTime>
  <Words>349</Words>
  <Application>Microsoft Office PowerPoint</Application>
  <PresentationFormat>On-screen Show (16:9)</PresentationFormat>
  <Paragraphs>63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Wingdings</vt:lpstr>
      <vt:lpstr>Times New Roman</vt:lpstr>
      <vt:lpstr>Nunito Light</vt:lpstr>
      <vt:lpstr>Calibri</vt:lpstr>
      <vt:lpstr>Anaheim</vt:lpstr>
      <vt:lpstr>Bebas Neue</vt:lpstr>
      <vt:lpstr>Montserrat Black</vt:lpstr>
      <vt:lpstr>Montserrat</vt:lpstr>
      <vt:lpstr>Artificial Intelligence (AI) Technology Consulting by Slidesgo</vt:lpstr>
      <vt:lpstr>SISTEM PAKAR MENGGUNAKAN TEOREMA BAYES UNTUK MENDETEKSI STUNTING PADA BALITA</vt:lpstr>
      <vt:lpstr>PowerPoint Presentation</vt:lpstr>
      <vt:lpstr>Beberapa formula bayes untuk  mengukur gejala tersebut:</vt:lpstr>
      <vt:lpstr>03</vt:lpstr>
      <vt:lpstr>Langkah dalam mendeteksi penyakit stunting pada balita menggunkanaTeorema Bayes ialah seperti berikut:</vt:lpstr>
      <vt:lpstr>Nilai kepastian </vt:lpstr>
      <vt:lpstr>Jenis gejala penyakit stunting</vt:lpstr>
      <vt:lpstr>Perhitungan Nilai Probilitas P(hi)</vt:lpstr>
      <vt:lpstr>Menghitung Nilai Semesta</vt:lpstr>
      <vt:lpstr>Menghitung Nilai P(hi|e)</vt:lpstr>
      <vt:lpstr>Menentukan Nilai Bayes untuk  Langkah Akhir</vt:lpstr>
      <vt:lpstr>Kesimpulan  </vt:lpstr>
      <vt:lpstr>TERIMAKASIH 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PAKAR MENGGUNAKAN TEOREMA BAYES UNTUK MENDETEKSI STUNTING PADA BALITA</dc:title>
  <dc:creator>Lenovo K2450</dc:creator>
  <cp:lastModifiedBy>Dea Puspitasari</cp:lastModifiedBy>
  <cp:revision>11</cp:revision>
  <dcterms:modified xsi:type="dcterms:W3CDTF">2023-04-13T17:39:13Z</dcterms:modified>
</cp:coreProperties>
</file>